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slides/slide20.xml" ContentType="application/vnd.openxmlformats-officedocument.presentationml.slid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2" r:id="rId1"/>
  </p:sldMasterIdLst>
  <p:sldIdLst>
    <p:sldId id="256" r:id="rId2"/>
    <p:sldId id="266" r:id="rId3"/>
    <p:sldId id="257" r:id="rId4"/>
    <p:sldId id="258" r:id="rId5"/>
    <p:sldId id="260" r:id="rId6"/>
    <p:sldId id="267" r:id="rId7"/>
    <p:sldId id="268" r:id="rId8"/>
    <p:sldId id="262" r:id="rId9"/>
    <p:sldId id="271" r:id="rId10"/>
    <p:sldId id="269" r:id="rId11"/>
    <p:sldId id="272" r:id="rId12"/>
    <p:sldId id="270" r:id="rId13"/>
    <p:sldId id="279" r:id="rId14"/>
    <p:sldId id="278" r:id="rId15"/>
    <p:sldId id="277" r:id="rId16"/>
    <p:sldId id="280" r:id="rId17"/>
    <p:sldId id="281" r:id="rId18"/>
    <p:sldId id="273" r:id="rId19"/>
    <p:sldId id="275" r:id="rId20"/>
    <p:sldId id="265" r:id="rId21"/>
    <p:sldId id="27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2395" autoAdjust="0"/>
    <p:restoredTop sz="94660"/>
  </p:normalViewPr>
  <p:slideViewPr>
    <p:cSldViewPr snapToGrid="0" snapToObjects="1">
      <p:cViewPr>
        <p:scale>
          <a:sx n="100" d="100"/>
          <a:sy n="100" d="100"/>
        </p:scale>
        <p:origin x="-2912" y="-8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4A71883-10A4-064E-8015-CA2AFD05EDE6}" type="datetimeFigureOut">
              <a:rPr lang="en-US" smtClean="0"/>
              <a:pPr/>
              <a:t>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59B2E-2E41-1049-95E9-ADED1943E585}"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A71883-10A4-064E-8015-CA2AFD05EDE6}" type="datetimeFigureOut">
              <a:rPr lang="en-US" smtClean="0"/>
              <a:pPr/>
              <a:t>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59B2E-2E41-1049-95E9-ADED1943E58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4A71883-10A4-064E-8015-CA2AFD05EDE6}" type="datetimeFigureOut">
              <a:rPr lang="en-US" smtClean="0"/>
              <a:pPr/>
              <a:t>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59B2E-2E41-1049-95E9-ADED1943E58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4A71883-10A4-064E-8015-CA2AFD05EDE6}" type="datetimeFigureOut">
              <a:rPr lang="en-US" smtClean="0"/>
              <a:pPr/>
              <a:t>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59B2E-2E41-1049-95E9-ADED1943E58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4A71883-10A4-064E-8015-CA2AFD05EDE6}" type="datetimeFigureOut">
              <a:rPr lang="en-US" smtClean="0"/>
              <a:pPr/>
              <a:t>1/9/17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859B2E-2E41-1049-95E9-ADED1943E58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4A71883-10A4-064E-8015-CA2AFD05EDE6}" type="datetimeFigureOut">
              <a:rPr lang="en-US" smtClean="0"/>
              <a:pPr/>
              <a:t>1/9/17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859B2E-2E41-1049-95E9-ADED1943E58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A71883-10A4-064E-8015-CA2AFD05EDE6}" type="datetimeFigureOut">
              <a:rPr lang="en-US" smtClean="0"/>
              <a:pPr/>
              <a:t>1/9/17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859B2E-2E41-1049-95E9-ADED1943E58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4A71883-10A4-064E-8015-CA2AFD05EDE6}" type="datetimeFigureOut">
              <a:rPr lang="en-US" smtClean="0"/>
              <a:pPr/>
              <a:t>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59B2E-2E41-1049-95E9-ADED1943E585}"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4A71883-10A4-064E-8015-CA2AFD05EDE6}" type="datetimeFigureOut">
              <a:rPr lang="en-US" smtClean="0"/>
              <a:pPr/>
              <a:t>1/9/17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85859B2E-2E41-1049-95E9-ADED1943E58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A71883-10A4-064E-8015-CA2AFD05EDE6}" type="datetimeFigureOut">
              <a:rPr lang="en-US" smtClean="0"/>
              <a:pPr/>
              <a:t>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59B2E-2E41-1049-95E9-ADED1943E58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A71883-10A4-064E-8015-CA2AFD05EDE6}" type="datetimeFigureOut">
              <a:rPr lang="en-US" smtClean="0"/>
              <a:pPr/>
              <a:t>1/9/17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85859B2E-2E41-1049-95E9-ADED1943E58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lstStyle>
          <a:p>
            <a:fld id="{24A71883-10A4-064E-8015-CA2AFD05EDE6}" type="datetimeFigureOut">
              <a:rPr lang="en-US" smtClean="0"/>
              <a:pPr/>
              <a:t>1/9/17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lstStyle>
          <a:p>
            <a:fld id="{85859B2E-2E41-1049-95E9-ADED1943E58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 Id="rId3"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2523744"/>
            <a:ext cx="7823200" cy="1337056"/>
          </a:xfrm>
        </p:spPr>
        <p:txBody>
          <a:bodyPr>
            <a:normAutofit/>
          </a:bodyPr>
          <a:lstStyle/>
          <a:p>
            <a:r>
              <a:rPr lang="en-US" sz="4143" b="1" dirty="0" smtClean="0">
                <a:solidFill>
                  <a:schemeClr val="accent1">
                    <a:satMod val="150000"/>
                  </a:schemeClr>
                </a:solidFill>
                <a:latin typeface="+mj-lt"/>
                <a:ea typeface="+mj-ea"/>
                <a:cs typeface="+mj-cs"/>
              </a:rPr>
              <a:t>Quality Grading Made Faster and Easier with </a:t>
            </a:r>
            <a:r>
              <a:rPr lang="en-US" sz="4143" b="1" dirty="0" err="1" smtClean="0">
                <a:solidFill>
                  <a:schemeClr val="accent1">
                    <a:satMod val="150000"/>
                  </a:schemeClr>
                </a:solidFill>
                <a:latin typeface="+mj-lt"/>
                <a:ea typeface="+mj-ea"/>
                <a:cs typeface="+mj-cs"/>
              </a:rPr>
              <a:t>Turnitin</a:t>
            </a:r>
            <a:r>
              <a:rPr lang="en-US" sz="4143" b="1" dirty="0" smtClean="0">
                <a:solidFill>
                  <a:schemeClr val="accent1">
                    <a:satMod val="150000"/>
                  </a:schemeClr>
                </a:solidFill>
                <a:latin typeface="+mj-lt"/>
                <a:ea typeface="+mj-ea"/>
                <a:cs typeface="+mj-cs"/>
              </a:rPr>
              <a:t> </a:t>
            </a:r>
            <a:r>
              <a:rPr lang="en-US" sz="4143" b="1" dirty="0" err="1" smtClean="0">
                <a:solidFill>
                  <a:schemeClr val="accent1">
                    <a:satMod val="150000"/>
                  </a:schemeClr>
                </a:solidFill>
                <a:latin typeface="+mj-lt"/>
                <a:ea typeface="+mj-ea"/>
                <a:cs typeface="+mj-cs"/>
              </a:rPr>
              <a:t>GradeMark</a:t>
            </a:r>
            <a:endParaRPr lang="en-US" b="1" dirty="0" smtClean="0"/>
          </a:p>
        </p:txBody>
      </p:sp>
      <p:sp>
        <p:nvSpPr>
          <p:cNvPr id="14" name="Subtitle 4"/>
          <p:cNvSpPr txBox="1">
            <a:spLocks/>
          </p:cNvSpPr>
          <p:nvPr/>
        </p:nvSpPr>
        <p:spPr>
          <a:xfrm>
            <a:off x="685800" y="3860800"/>
            <a:ext cx="7950200" cy="934720"/>
          </a:xfrm>
          <a:prstGeom prst="rect">
            <a:avLst/>
          </a:prstGeom>
        </p:spPr>
        <p:txBody>
          <a:bodyPr vert="horz" lIns="118872" tIns="0" rIns="45720" bIns="0" rtlCol="0" anchor="b">
            <a:normAutofit/>
          </a:bodyPr>
          <a:lstStyle/>
          <a:p>
            <a:pPr marL="0" marR="0" lvl="0" indent="0" algn="l"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n-US" sz="1400" b="1" i="0" u="none" strike="noStrike" kern="1200" cap="none" spc="0" normalizeH="0" baseline="0" noProof="0" dirty="0" smtClean="0">
                <a:ln>
                  <a:noFill/>
                </a:ln>
                <a:solidFill>
                  <a:srgbClr val="FFFFFF"/>
                </a:solidFill>
                <a:effectLst/>
                <a:uLnTx/>
                <a:uFillTx/>
                <a:latin typeface="+mn-lt"/>
                <a:ea typeface="+mn-ea"/>
                <a:cs typeface="+mn-cs"/>
              </a:rPr>
              <a:t>Christopher Krejci, Ph.D.,  Assistant Professor of English</a:t>
            </a:r>
            <a:br>
              <a:rPr kumimoji="0" lang="en-US" sz="1400" b="1" i="0" u="none" strike="noStrike" kern="1200" cap="none" spc="0" normalizeH="0" baseline="0" noProof="0" dirty="0" smtClean="0">
                <a:ln>
                  <a:noFill/>
                </a:ln>
                <a:solidFill>
                  <a:srgbClr val="FFFFFF"/>
                </a:solidFill>
                <a:effectLst/>
                <a:uLnTx/>
                <a:uFillTx/>
                <a:latin typeface="+mn-lt"/>
                <a:ea typeface="+mn-ea"/>
                <a:cs typeface="+mn-cs"/>
              </a:rPr>
            </a:br>
            <a:r>
              <a:rPr kumimoji="0" lang="en-US" sz="1400" b="1" i="0" u="none" strike="noStrike" kern="1200" cap="none" spc="0" normalizeH="0" baseline="0" noProof="0" dirty="0" smtClean="0">
                <a:ln>
                  <a:noFill/>
                </a:ln>
                <a:solidFill>
                  <a:srgbClr val="FFFFFF"/>
                </a:solidFill>
                <a:effectLst/>
                <a:uLnTx/>
                <a:uFillTx/>
                <a:latin typeface="+mn-lt"/>
                <a:ea typeface="+mn-ea"/>
                <a:cs typeface="+mn-cs"/>
              </a:rPr>
              <a:t>Kim</a:t>
            </a:r>
            <a:r>
              <a:rPr kumimoji="0" lang="en-US" sz="1400" b="1" i="0" u="none" strike="noStrike" kern="1200" cap="none" spc="0" normalizeH="0" noProof="0" dirty="0" smtClean="0">
                <a:ln>
                  <a:noFill/>
                </a:ln>
                <a:solidFill>
                  <a:srgbClr val="FFFFFF"/>
                </a:solidFill>
                <a:effectLst/>
                <a:uLnTx/>
                <a:uFillTx/>
                <a:latin typeface="+mn-lt"/>
                <a:ea typeface="+mn-ea"/>
                <a:cs typeface="+mn-cs"/>
              </a:rPr>
              <a:t> </a:t>
            </a:r>
            <a:r>
              <a:rPr kumimoji="0" lang="en-US" sz="1400" b="1" i="0" u="none" strike="noStrike" kern="1200" cap="none" spc="0" normalizeH="0" baseline="0" noProof="0" dirty="0" smtClean="0">
                <a:ln>
                  <a:noFill/>
                </a:ln>
                <a:solidFill>
                  <a:srgbClr val="FFFFFF"/>
                </a:solidFill>
                <a:effectLst/>
                <a:uLnTx/>
                <a:uFillTx/>
                <a:latin typeface="+mn-lt"/>
                <a:ea typeface="+mn-ea"/>
                <a:cs typeface="+mn-cs"/>
              </a:rPr>
              <a:t>George, Associate Professor of English</a:t>
            </a:r>
            <a:br>
              <a:rPr kumimoji="0" lang="en-US" sz="1400" b="1" i="0" u="none" strike="noStrike" kern="1200" cap="none" spc="0" normalizeH="0" baseline="0" noProof="0" dirty="0" smtClean="0">
                <a:ln>
                  <a:noFill/>
                </a:ln>
                <a:solidFill>
                  <a:srgbClr val="FFFFFF"/>
                </a:solidFill>
                <a:effectLst/>
                <a:uLnTx/>
                <a:uFillTx/>
                <a:latin typeface="+mn-lt"/>
                <a:ea typeface="+mn-ea"/>
                <a:cs typeface="+mn-cs"/>
              </a:rPr>
            </a:br>
            <a:r>
              <a:rPr kumimoji="0" lang="en-US" sz="1400" b="1" i="0" u="none" strike="noStrike" kern="1200" cap="none" spc="0" normalizeH="0" baseline="0" noProof="0" dirty="0" smtClean="0">
                <a:ln>
                  <a:noFill/>
                </a:ln>
                <a:solidFill>
                  <a:srgbClr val="FFFFFF"/>
                </a:solidFill>
                <a:effectLst/>
                <a:uLnTx/>
                <a:uFillTx/>
                <a:latin typeface="+mn-lt"/>
                <a:ea typeface="+mn-ea"/>
                <a:cs typeface="+mn-cs"/>
              </a:rPr>
              <a:t>Kimberley Clawson,  Professor of Biology/ Biotechnology &amp; Interim Dept. Chair of Biotechnology</a:t>
            </a:r>
            <a:br>
              <a:rPr kumimoji="0" lang="en-US" sz="1400" b="1" i="0" u="none" strike="noStrike" kern="1200" cap="none" spc="0" normalizeH="0" baseline="0" noProof="0" dirty="0" smtClean="0">
                <a:ln>
                  <a:noFill/>
                </a:ln>
                <a:solidFill>
                  <a:srgbClr val="FFFFFF"/>
                </a:solidFill>
                <a:effectLst/>
                <a:uLnTx/>
                <a:uFillTx/>
                <a:latin typeface="+mn-lt"/>
                <a:ea typeface="+mn-ea"/>
                <a:cs typeface="+mn-cs"/>
              </a:rPr>
            </a:br>
            <a:r>
              <a:rPr kumimoji="0" lang="en-US" sz="1400" b="1" i="0" u="none" strike="noStrike" kern="1200" cap="none" spc="0" normalizeH="0" baseline="0" noProof="0" dirty="0" smtClean="0">
                <a:ln>
                  <a:noFill/>
                </a:ln>
                <a:solidFill>
                  <a:srgbClr val="FFFFFF"/>
                </a:solidFill>
                <a:effectLst/>
                <a:uLnTx/>
                <a:uFillTx/>
                <a:latin typeface="+mn-lt"/>
                <a:ea typeface="+mn-ea"/>
                <a:cs typeface="+mn-cs"/>
              </a:rPr>
              <a:t>Esther </a:t>
            </a:r>
            <a:r>
              <a:rPr kumimoji="0" lang="en-US" sz="1400" b="1" i="0" u="none" strike="noStrike" kern="1200" cap="none" spc="0" normalizeH="0" baseline="0" noProof="0" dirty="0" err="1" smtClean="0">
                <a:ln>
                  <a:noFill/>
                </a:ln>
                <a:solidFill>
                  <a:srgbClr val="FFFFFF"/>
                </a:solidFill>
                <a:effectLst/>
                <a:uLnTx/>
                <a:uFillTx/>
                <a:latin typeface="+mn-lt"/>
                <a:ea typeface="+mn-ea"/>
                <a:cs typeface="+mn-cs"/>
              </a:rPr>
              <a:t>Guenat</a:t>
            </a:r>
            <a:r>
              <a:rPr kumimoji="0" lang="en-US" sz="1400" b="1" i="0" u="none" strike="noStrike" kern="1200" cap="none" spc="0" normalizeH="0" baseline="0" noProof="0" dirty="0" smtClean="0">
                <a:ln>
                  <a:noFill/>
                </a:ln>
                <a:solidFill>
                  <a:srgbClr val="FFFFFF"/>
                </a:solidFill>
                <a:effectLst/>
                <a:uLnTx/>
                <a:uFillTx/>
                <a:latin typeface="+mn-lt"/>
                <a:ea typeface="+mn-ea"/>
                <a:cs typeface="+mn-cs"/>
              </a:rPr>
              <a:t>, Associate Professor of English</a:t>
            </a:r>
          </a:p>
        </p:txBody>
      </p:sp>
      <p:sp>
        <p:nvSpPr>
          <p:cNvPr id="15" name="Rectangle 14"/>
          <p:cNvSpPr/>
          <p:nvPr/>
        </p:nvSpPr>
        <p:spPr>
          <a:xfrm>
            <a:off x="6370320" y="5466080"/>
            <a:ext cx="2138680" cy="954107"/>
          </a:xfrm>
          <a:prstGeom prst="rect">
            <a:avLst/>
          </a:prstGeom>
        </p:spPr>
        <p:txBody>
          <a:bodyPr wrap="square">
            <a:spAutoFit/>
          </a:bodyPr>
          <a:lstStyle/>
          <a:p>
            <a:pPr algn="r" defTabSz="914400">
              <a:buClr>
                <a:schemeClr val="accent1"/>
              </a:buClr>
              <a:buSzPct val="80000"/>
            </a:pPr>
            <a:r>
              <a:rPr lang="en-US" sz="1400" dirty="0" smtClean="0">
                <a:solidFill>
                  <a:srgbClr val="FFFFFF"/>
                </a:solidFill>
              </a:rPr>
              <a:t>Zero Week Workshop</a:t>
            </a:r>
          </a:p>
          <a:p>
            <a:pPr algn="r" defTabSz="914400">
              <a:buClr>
                <a:schemeClr val="accent1"/>
              </a:buClr>
              <a:buSzPct val="80000"/>
            </a:pPr>
            <a:r>
              <a:rPr lang="en-US" sz="1400" dirty="0" smtClean="0">
                <a:solidFill>
                  <a:srgbClr val="FFFFFF"/>
                </a:solidFill>
              </a:rPr>
              <a:t>Temple College</a:t>
            </a:r>
          </a:p>
          <a:p>
            <a:pPr algn="r" defTabSz="914400">
              <a:buClr>
                <a:schemeClr val="accent1"/>
              </a:buClr>
              <a:buSzPct val="80000"/>
            </a:pPr>
            <a:r>
              <a:rPr lang="en-US" sz="1400" dirty="0" smtClean="0">
                <a:solidFill>
                  <a:srgbClr val="FFFFFF"/>
                </a:solidFill>
              </a:rPr>
              <a:t>Temple, TX</a:t>
            </a:r>
            <a:br>
              <a:rPr lang="en-US" sz="1400" dirty="0" smtClean="0">
                <a:solidFill>
                  <a:srgbClr val="FFFFFF"/>
                </a:solidFill>
              </a:rPr>
            </a:br>
            <a:r>
              <a:rPr lang="en-US" sz="1400" dirty="0" smtClean="0">
                <a:solidFill>
                  <a:srgbClr val="FFFFFF"/>
                </a:solidFill>
              </a:rPr>
              <a:t>January 10, 2017</a:t>
            </a:r>
            <a:endParaRPr lang="en-US" sz="1400"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smtClean="0"/>
              <a:t>Are you tired of postponing  assignments because you fall behind on grading?</a:t>
            </a:r>
            <a:endParaRPr lang="en-US" sz="3200" dirty="0"/>
          </a:p>
        </p:txBody>
      </p:sp>
      <p:pic>
        <p:nvPicPr>
          <p:cNvPr id="8" name="Content Placeholder 7" descr="man_looking_at_stack_of_papers.jpeg"/>
          <p:cNvPicPr>
            <a:picLocks noGrp="1" noChangeAspect="1"/>
          </p:cNvPicPr>
          <p:nvPr>
            <p:ph idx="1"/>
          </p:nvPr>
        </p:nvPicPr>
        <p:blipFill>
          <a:blip r:embed="rId2"/>
          <a:srcRect l="-19025" r="-19025"/>
          <a:stretch>
            <a:fillRect/>
          </a:stretch>
        </p:blip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Do you feel stressed out by the mere thought of giving students feedback on written assignments? </a:t>
            </a:r>
            <a:endParaRPr lang="en-US" sz="2800" dirty="0"/>
          </a:p>
        </p:txBody>
      </p:sp>
      <p:pic>
        <p:nvPicPr>
          <p:cNvPr id="4" name="Content Placeholder 3" descr="Stressed Out Teacher.jpg"/>
          <p:cNvPicPr>
            <a:picLocks noGrp="1" noChangeAspect="1"/>
          </p:cNvPicPr>
          <p:nvPr>
            <p:ph idx="1"/>
          </p:nvPr>
        </p:nvPicPr>
        <p:blipFill>
          <a:blip r:embed="rId2"/>
          <a:srcRect l="-9318" r="-9318"/>
          <a:stretch>
            <a:fillRect/>
          </a:stretch>
        </p:blip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800" dirty="0" smtClean="0"/>
              <a:t>Halfway through the semester, are you buried in piles of ungraded papers?</a:t>
            </a:r>
            <a:endParaRPr lang="en-US" sz="3800" dirty="0"/>
          </a:p>
        </p:txBody>
      </p:sp>
      <p:pic>
        <p:nvPicPr>
          <p:cNvPr id="4" name="Content Placeholder 3" descr="Piles of Grading.jpg"/>
          <p:cNvPicPr>
            <a:picLocks noGrp="1" noChangeAspect="1"/>
          </p:cNvPicPr>
          <p:nvPr>
            <p:ph idx="1"/>
          </p:nvPr>
        </p:nvPicPr>
        <p:blipFill>
          <a:blip r:embed="rId2"/>
          <a:srcRect l="-38862" r="-38862"/>
          <a:stretch>
            <a:fillRect/>
          </a:stretch>
        </p:blip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 your graded papers resemble a crime scene?</a:t>
            </a:r>
            <a:endParaRPr lang="en-US" dirty="0"/>
          </a:p>
        </p:txBody>
      </p:sp>
      <p:pic>
        <p:nvPicPr>
          <p:cNvPr id="4" name="Content Placeholder 3" descr="Professor Grading Papers Crime Scene.jpg"/>
          <p:cNvPicPr>
            <a:picLocks noGrp="1" noChangeAspect="1"/>
          </p:cNvPicPr>
          <p:nvPr>
            <p:ph idx="1"/>
          </p:nvPr>
        </p:nvPicPr>
        <p:blipFill>
          <a:blip r:embed="rId2"/>
          <a:srcRect l="-20224" r="-20224"/>
          <a:stretch>
            <a:fillRect/>
          </a:stretch>
        </p:blip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mtClean="0"/>
              <a:t>Have handwritten comments caused you cramps? </a:t>
            </a:r>
            <a:endParaRPr lang="en-US" dirty="0"/>
          </a:p>
        </p:txBody>
      </p:sp>
      <p:pic>
        <p:nvPicPr>
          <p:cNvPr id="7" name="Content Placeholder 6" descr="hand_cramps.jpg"/>
          <p:cNvPicPr>
            <a:picLocks noGrp="1" noChangeAspect="1"/>
          </p:cNvPicPr>
          <p:nvPr>
            <p:ph idx="1"/>
          </p:nvPr>
        </p:nvPicPr>
        <p:blipFill>
          <a:blip r:embed="rId2"/>
          <a:srcRect l="-32427" r="-32427"/>
          <a:stretch>
            <a:fillRect/>
          </a:stretch>
        </p:blip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Or left students frustrated by your penmanship? </a:t>
            </a:r>
            <a:endParaRPr lang="en-US" dirty="0"/>
          </a:p>
        </p:txBody>
      </p:sp>
      <p:pic>
        <p:nvPicPr>
          <p:cNvPr id="11" name="Content Placeholder 10" descr="Frustrated-College-Student1.jpg"/>
          <p:cNvPicPr>
            <a:picLocks noGrp="1" noChangeAspect="1"/>
          </p:cNvPicPr>
          <p:nvPr>
            <p:ph idx="1"/>
          </p:nvPr>
        </p:nvPicPr>
        <p:blipFill>
          <a:blip r:embed="rId2"/>
          <a:srcRect l="-9342" r="-9342"/>
          <a:stretch>
            <a:fillRect/>
          </a:stretch>
        </p:blip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749808" y="937260"/>
            <a:ext cx="8013192" cy="1636776"/>
          </a:xfrm>
        </p:spPr>
        <p:txBody>
          <a:bodyPr>
            <a:noAutofit/>
          </a:bodyPr>
          <a:lstStyle/>
          <a:p>
            <a:r>
              <a:rPr lang="en-US" sz="2800" dirty="0" smtClean="0"/>
              <a:t>Then it may be time for you to trade in your red pen for </a:t>
            </a:r>
            <a:r>
              <a:rPr lang="en-US" sz="2800" dirty="0" err="1" smtClean="0"/>
              <a:t>Turnitin</a:t>
            </a:r>
            <a:r>
              <a:rPr lang="en-US" sz="2800" dirty="0" smtClean="0"/>
              <a:t> </a:t>
            </a:r>
            <a:r>
              <a:rPr lang="en-US" sz="2800" dirty="0" err="1" smtClean="0"/>
              <a:t>GradeMark</a:t>
            </a:r>
            <a:r>
              <a:rPr lang="en-US" sz="2800" dirty="0" smtClean="0"/>
              <a:t> </a:t>
            </a:r>
            <a:r>
              <a:rPr lang="en-US" sz="2800" dirty="0" smtClean="0">
                <a:solidFill>
                  <a:srgbClr val="FFFFFF"/>
                </a:solidFill>
              </a:rPr>
              <a:t>to help you conquer the stack!</a:t>
            </a:r>
            <a:r>
              <a:rPr lang="en-US" sz="2800" dirty="0" smtClean="0"/>
              <a:t/>
            </a:r>
            <a:br>
              <a:rPr lang="en-US" sz="2800" dirty="0" smtClean="0"/>
            </a:br>
            <a:endParaRPr lang="en-US" sz="2800" dirty="0"/>
          </a:p>
        </p:txBody>
      </p:sp>
      <p:pic>
        <p:nvPicPr>
          <p:cNvPr id="7" name="Content Placeholder 6" descr="Tall Stack of Papers.jpeg"/>
          <p:cNvPicPr>
            <a:picLocks noGrp="1" noChangeAspect="1"/>
          </p:cNvPicPr>
          <p:nvPr>
            <p:ph type="pic" idx="4294967295"/>
          </p:nvPr>
        </p:nvPicPr>
        <p:blipFill>
          <a:blip r:embed="rId2"/>
          <a:srcRect l="-58574" r="-58574"/>
          <a:stretch>
            <a:fillRect/>
          </a:stretch>
        </p:blipFill>
        <p:spPr>
          <a:xfrm>
            <a:off x="2326640" y="2747625"/>
            <a:ext cx="4531360" cy="3897015"/>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Grademark</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GradeMark</a:t>
            </a:r>
            <a:r>
              <a:rPr lang="en-US" dirty="0" smtClean="0"/>
              <a:t> is a feature of </a:t>
            </a:r>
            <a:r>
              <a:rPr lang="en-US" dirty="0" err="1" smtClean="0"/>
              <a:t>Turnitin.com</a:t>
            </a:r>
            <a:r>
              <a:rPr lang="en-US" dirty="0" smtClean="0"/>
              <a:t> that is already integrated into D2L.</a:t>
            </a:r>
          </a:p>
          <a:p>
            <a:pPr>
              <a:buNone/>
            </a:pPr>
            <a:endParaRPr lang="en-US" dirty="0" smtClean="0"/>
          </a:p>
          <a:p>
            <a:r>
              <a:rPr lang="en-US" dirty="0" err="1" smtClean="0"/>
              <a:t>GradeMark</a:t>
            </a:r>
            <a:r>
              <a:rPr lang="en-US" dirty="0" smtClean="0"/>
              <a:t> makes it easy to evaluate a variety of work (including essays, PowerPoint files, or images) online. </a:t>
            </a:r>
          </a:p>
          <a:p>
            <a:endParaRPr lang="en-US" dirty="0" smtClean="0"/>
          </a:p>
          <a:p>
            <a:r>
              <a:rPr lang="en-US" dirty="0" smtClean="0"/>
              <a:t>With </a:t>
            </a:r>
            <a:r>
              <a:rPr lang="en-US" dirty="0" err="1" smtClean="0"/>
              <a:t>GradeMark</a:t>
            </a:r>
            <a:r>
              <a:rPr lang="en-US" dirty="0" smtClean="0"/>
              <a:t>, you can drag and drop preloaded or custom comments into an assignment for students to read via D2L.</a:t>
            </a:r>
          </a:p>
          <a:p>
            <a:endParaRPr lang="en-US" dirty="0" smtClean="0"/>
          </a:p>
          <a:p>
            <a:r>
              <a:rPr lang="en-US" dirty="0" smtClean="0"/>
              <a:t>You can create and save your own bank of disciplinary-, course-, or assignment-specific comments to use each semester.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Workshop Objectives</a:t>
            </a:r>
            <a:endParaRPr lang="en-US" dirty="0"/>
          </a:p>
        </p:txBody>
      </p:sp>
      <p:sp>
        <p:nvSpPr>
          <p:cNvPr id="3" name="Content Placeholder 2"/>
          <p:cNvSpPr>
            <a:spLocks noGrp="1"/>
          </p:cNvSpPr>
          <p:nvPr>
            <p:ph idx="1"/>
          </p:nvPr>
        </p:nvSpPr>
        <p:spPr/>
        <p:txBody>
          <a:bodyPr/>
          <a:lstStyle/>
          <a:p>
            <a:pPr marL="0">
              <a:buNone/>
            </a:pPr>
            <a:endParaRPr lang="en-US" dirty="0" smtClean="0"/>
          </a:p>
          <a:p>
            <a:pPr marL="0">
              <a:buNone/>
            </a:pPr>
            <a:endParaRPr lang="en-US" dirty="0" smtClean="0"/>
          </a:p>
          <a:p>
            <a:pPr marL="0">
              <a:buNone/>
            </a:pPr>
            <a:r>
              <a:rPr lang="en-US" dirty="0" smtClean="0"/>
              <a:t>This session has been designed to help </a:t>
            </a:r>
            <a:r>
              <a:rPr lang="en-US" dirty="0" smtClean="0"/>
              <a:t>you tailor </a:t>
            </a:r>
            <a:r>
              <a:rPr lang="en-US" dirty="0" err="1" smtClean="0"/>
              <a:t>GradeMark</a:t>
            </a:r>
            <a:r>
              <a:rPr lang="en-US" dirty="0" smtClean="0"/>
              <a:t> for your courses to make it faster and easier to provide students with the type of quality feedback they need to achieve success.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Workshop Overview</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Next, I will offer a brief summary of research about the type of feedback students need to achieve success and suggest ways </a:t>
            </a:r>
            <a:r>
              <a:rPr lang="en-US" dirty="0" err="1" smtClean="0"/>
              <a:t>GradeMark</a:t>
            </a:r>
            <a:r>
              <a:rPr lang="en-US" dirty="0" smtClean="0"/>
              <a:t> makes it easier to provide such feedback.  </a:t>
            </a:r>
          </a:p>
          <a:p>
            <a:pPr>
              <a:buNone/>
            </a:pPr>
            <a:endParaRPr lang="en-US" dirty="0" smtClean="0"/>
          </a:p>
          <a:p>
            <a:r>
              <a:rPr lang="en-US" dirty="0" smtClean="0"/>
              <a:t>Then, Kimberley Clawson and Esther </a:t>
            </a:r>
            <a:r>
              <a:rPr lang="en-US" dirty="0" err="1" smtClean="0"/>
              <a:t>Guenat</a:t>
            </a:r>
            <a:r>
              <a:rPr lang="en-US" dirty="0" smtClean="0"/>
              <a:t> will discuss their use of </a:t>
            </a:r>
            <a:r>
              <a:rPr lang="en-US" dirty="0" err="1" smtClean="0"/>
              <a:t>GradeMark</a:t>
            </a:r>
            <a:r>
              <a:rPr lang="en-US" dirty="0" smtClean="0"/>
              <a:t> in their own courses.</a:t>
            </a:r>
          </a:p>
          <a:p>
            <a:pPr>
              <a:buNone/>
            </a:pPr>
            <a:endParaRPr lang="en-US" dirty="0" smtClean="0"/>
          </a:p>
          <a:p>
            <a:r>
              <a:rPr lang="en-US" dirty="0" smtClean="0"/>
              <a:t>Finally, Kim George will lead a step-by-step demonstration to help you </a:t>
            </a:r>
            <a:r>
              <a:rPr lang="en-US" dirty="0" smtClean="0"/>
              <a:t>set</a:t>
            </a:r>
            <a:r>
              <a:rPr lang="en-US" dirty="0" smtClean="0"/>
              <a:t> up </a:t>
            </a:r>
            <a:r>
              <a:rPr lang="en-US" dirty="0" err="1" smtClean="0"/>
              <a:t>GradeMark</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Summary of Research Conducted by Turnitin</a:t>
            </a:r>
            <a:endParaRPr lang="en-US" dirty="0"/>
          </a:p>
        </p:txBody>
      </p:sp>
      <p:sp>
        <p:nvSpPr>
          <p:cNvPr id="3" name="Content Placeholder 2"/>
          <p:cNvSpPr>
            <a:spLocks noGrp="1"/>
          </p:cNvSpPr>
          <p:nvPr>
            <p:ph idx="1"/>
          </p:nvPr>
        </p:nvSpPr>
        <p:spPr/>
        <p:txBody>
          <a:bodyPr>
            <a:normAutofit/>
          </a:bodyPr>
          <a:lstStyle/>
          <a:p>
            <a:pPr marL="0">
              <a:buNone/>
            </a:pPr>
            <a:r>
              <a:rPr lang="en-US" dirty="0" smtClean="0"/>
              <a:t>According to a study of over 2,000 students and educators from across disciplines, which was conducted by </a:t>
            </a:r>
            <a:r>
              <a:rPr lang="en-US" dirty="0" err="1" smtClean="0"/>
              <a:t>Turnitin</a:t>
            </a:r>
            <a:r>
              <a:rPr lang="en-US" dirty="0" smtClean="0"/>
              <a:t> (2015), close </a:t>
            </a:r>
            <a:r>
              <a:rPr lang="en-US" b="1" dirty="0" smtClean="0"/>
              <a:t>to 70% of students find typed or written comments “very or extremely effective’’ </a:t>
            </a:r>
            <a:r>
              <a:rPr lang="en-US" dirty="0" smtClean="0"/>
              <a:t>(</a:t>
            </a:r>
            <a:r>
              <a:rPr lang="en-US" dirty="0" err="1" smtClean="0"/>
              <a:t>p</a:t>
            </a:r>
            <a:r>
              <a:rPr lang="en-US" dirty="0" smtClean="0"/>
              <a:t>. 6). In contrast, only </a:t>
            </a:r>
            <a:r>
              <a:rPr lang="en-US" b="1" dirty="0" smtClean="0"/>
              <a:t>39% of educators find typed comments “very or extremely effective’’ </a:t>
            </a:r>
            <a:r>
              <a:rPr lang="en-US" dirty="0" smtClean="0"/>
              <a:t> and only </a:t>
            </a:r>
            <a:r>
              <a:rPr lang="en-US" b="1" dirty="0" smtClean="0"/>
              <a:t>31% find written comments “very or extremely effective’’ </a:t>
            </a:r>
            <a:r>
              <a:rPr lang="en-US" dirty="0" smtClean="0"/>
              <a:t> (</a:t>
            </a:r>
            <a:r>
              <a:rPr lang="en-US" dirty="0" err="1" smtClean="0"/>
              <a:t>p</a:t>
            </a:r>
            <a:r>
              <a:rPr lang="en-US" dirty="0" smtClean="0"/>
              <a:t>. 6).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Research Conducted by </a:t>
            </a:r>
            <a:r>
              <a:rPr lang="en-US" dirty="0" err="1" smtClean="0"/>
              <a:t>Turnitin</a:t>
            </a:r>
            <a:endParaRPr lang="en-US" dirty="0"/>
          </a:p>
        </p:txBody>
      </p:sp>
      <p:sp>
        <p:nvSpPr>
          <p:cNvPr id="3" name="Content Placeholder 2"/>
          <p:cNvSpPr>
            <a:spLocks noGrp="1"/>
          </p:cNvSpPr>
          <p:nvPr>
            <p:ph idx="1"/>
          </p:nvPr>
        </p:nvSpPr>
        <p:spPr/>
        <p:txBody>
          <a:bodyPr>
            <a:normAutofit/>
          </a:bodyPr>
          <a:lstStyle/>
          <a:p>
            <a:pPr marL="0">
              <a:buNone/>
            </a:pPr>
            <a:endParaRPr lang="en-US" dirty="0" smtClean="0"/>
          </a:p>
          <a:p>
            <a:pPr marL="0">
              <a:buNone/>
            </a:pPr>
            <a:r>
              <a:rPr lang="en-US" dirty="0" smtClean="0"/>
              <a:t>In this same study, more than </a:t>
            </a:r>
            <a:r>
              <a:rPr lang="en-US" b="1" dirty="0" smtClean="0"/>
              <a:t>76% of students report that “suggestions for improvement” are “very or extremely effective’’</a:t>
            </a:r>
            <a:r>
              <a:rPr lang="en-US" dirty="0" smtClean="0"/>
              <a:t> (p.7).</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Summary of Research Conducted by Turnitin</a:t>
            </a:r>
            <a:endParaRPr lang="en-US" dirty="0"/>
          </a:p>
        </p:txBody>
      </p:sp>
      <p:sp>
        <p:nvSpPr>
          <p:cNvPr id="3" name="Content Placeholder 2"/>
          <p:cNvSpPr>
            <a:spLocks noGrp="1"/>
          </p:cNvSpPr>
          <p:nvPr>
            <p:ph idx="1"/>
          </p:nvPr>
        </p:nvSpPr>
        <p:spPr/>
        <p:txBody>
          <a:bodyPr>
            <a:normAutofit lnSpcReduction="10000"/>
          </a:bodyPr>
          <a:lstStyle/>
          <a:p>
            <a:pPr marL="0">
              <a:buNone/>
            </a:pPr>
            <a:r>
              <a:rPr lang="en-US" dirty="0" smtClean="0"/>
              <a:t>In a webcast to discuss the</a:t>
            </a:r>
            <a:r>
              <a:rPr lang="en-US" dirty="0" smtClean="0"/>
              <a:t> </a:t>
            </a:r>
            <a:r>
              <a:rPr lang="en-US" dirty="0" smtClean="0"/>
              <a:t>study, </a:t>
            </a:r>
            <a:r>
              <a:rPr lang="en-US" dirty="0" err="1" smtClean="0"/>
              <a:t>Tupa</a:t>
            </a:r>
            <a:r>
              <a:rPr lang="en-US" dirty="0" smtClean="0"/>
              <a:t> and </a:t>
            </a:r>
            <a:r>
              <a:rPr lang="en-US" dirty="0" err="1" smtClean="0"/>
              <a:t>Balibalos</a:t>
            </a:r>
            <a:r>
              <a:rPr lang="en-US" dirty="0" smtClean="0"/>
              <a:t> (2016) argue that “</a:t>
            </a:r>
            <a:r>
              <a:rPr lang="en-US" b="1" dirty="0" smtClean="0"/>
              <a:t>feedback should guide students toward the answers </a:t>
            </a:r>
            <a:r>
              <a:rPr lang="en-US" dirty="0" smtClean="0"/>
              <a:t>and not give . . . the answers away explicitly” and that “</a:t>
            </a:r>
            <a:r>
              <a:rPr lang="en-US" b="1" dirty="0" smtClean="0"/>
              <a:t>suggesting ways to improve can be very effective if the suggestions focus on the specific task at hand, if they remind students of the learning goals to obtain, and if they demonstrate to students what else they need to do to reach those goals</a:t>
            </a:r>
            <a:r>
              <a:rPr lang="en-US" dirty="0" smtClean="0"/>
              <a:t>.”</a:t>
            </a: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Summary of Research from Journals Outside of Liberal Arts</a:t>
            </a:r>
            <a:endParaRPr lang="en-US" dirty="0"/>
          </a:p>
        </p:txBody>
      </p:sp>
      <p:sp>
        <p:nvSpPr>
          <p:cNvPr id="3" name="Content Placeholder 2"/>
          <p:cNvSpPr>
            <a:spLocks noGrp="1"/>
          </p:cNvSpPr>
          <p:nvPr>
            <p:ph idx="1"/>
          </p:nvPr>
        </p:nvSpPr>
        <p:spPr/>
        <p:txBody>
          <a:bodyPr>
            <a:normAutofit/>
          </a:bodyPr>
          <a:lstStyle/>
          <a:p>
            <a:pPr marL="0">
              <a:buNone/>
            </a:pPr>
            <a:endParaRPr lang="en-US" dirty="0" smtClean="0"/>
          </a:p>
          <a:p>
            <a:pPr marL="0">
              <a:buNone/>
            </a:pPr>
            <a:r>
              <a:rPr lang="en-US" dirty="0" smtClean="0"/>
              <a:t>A study conducted by Holmes and Smith (2013) at a four-year university in the College of Business finds that </a:t>
            </a:r>
            <a:r>
              <a:rPr lang="en-US" b="1" dirty="0" smtClean="0"/>
              <a:t>students complain most about receiving minimal or no feedback to justify grading </a:t>
            </a:r>
            <a:r>
              <a:rPr lang="en-US" dirty="0" smtClean="0"/>
              <a:t>(</a:t>
            </a:r>
            <a:r>
              <a:rPr lang="en-US" dirty="0" err="1" smtClean="0"/>
              <a:t>p</a:t>
            </a:r>
            <a:r>
              <a:rPr lang="en-US" dirty="0" smtClean="0"/>
              <a:t>. 321).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Summary of Research from Journals Outside of Liberal Arts</a:t>
            </a:r>
            <a:endParaRPr lang="en-US" dirty="0"/>
          </a:p>
        </p:txBody>
      </p:sp>
      <p:sp>
        <p:nvSpPr>
          <p:cNvPr id="3" name="Content Placeholder 2"/>
          <p:cNvSpPr>
            <a:spLocks noGrp="1"/>
          </p:cNvSpPr>
          <p:nvPr>
            <p:ph idx="1"/>
          </p:nvPr>
        </p:nvSpPr>
        <p:spPr/>
        <p:txBody>
          <a:bodyPr>
            <a:normAutofit/>
          </a:bodyPr>
          <a:lstStyle/>
          <a:p>
            <a:pPr marL="0">
              <a:buNone/>
            </a:pPr>
            <a:endParaRPr lang="en-US" dirty="0" smtClean="0"/>
          </a:p>
          <a:p>
            <a:pPr marL="0">
              <a:buNone/>
            </a:pPr>
            <a:r>
              <a:rPr lang="en-US" dirty="0" smtClean="0"/>
              <a:t>Through a study conducted within a School of Nursing, Ball (2009) finds that </a:t>
            </a:r>
            <a:r>
              <a:rPr lang="en-US" b="1" dirty="0" smtClean="0"/>
              <a:t>handwritten annotations in the margins of assignments may leave students confused and without a clear sense of direction</a:t>
            </a:r>
            <a:r>
              <a:rPr lang="en-US" dirty="0" smtClean="0"/>
              <a:t> as to how to improve upon their work. </a:t>
            </a:r>
          </a:p>
          <a:p>
            <a:pPr marL="0">
              <a:buNone/>
            </a:pPr>
            <a:endParaRPr lang="en-US" dirty="0" smtClean="0"/>
          </a:p>
          <a:p>
            <a:pPr marL="0">
              <a:buNone/>
            </a:pPr>
            <a:endParaRPr lang="en-US" dirty="0" smtClean="0"/>
          </a:p>
          <a:p>
            <a:pPr marL="0">
              <a:buNone/>
            </a:pP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Summary of Research from Journals Outside of Liberal Arts</a:t>
            </a:r>
            <a:endParaRPr lang="en-US" dirty="0"/>
          </a:p>
        </p:txBody>
      </p:sp>
      <p:sp>
        <p:nvSpPr>
          <p:cNvPr id="3" name="Content Placeholder 2"/>
          <p:cNvSpPr>
            <a:spLocks noGrp="1"/>
          </p:cNvSpPr>
          <p:nvPr>
            <p:ph idx="1"/>
          </p:nvPr>
        </p:nvSpPr>
        <p:spPr/>
        <p:txBody>
          <a:bodyPr>
            <a:normAutofit/>
          </a:bodyPr>
          <a:lstStyle/>
          <a:p>
            <a:pPr marL="0">
              <a:buNone/>
            </a:pPr>
            <a:endParaRPr lang="en-US" dirty="0" smtClean="0"/>
          </a:p>
          <a:p>
            <a:pPr marL="0">
              <a:buNone/>
            </a:pPr>
            <a:r>
              <a:rPr lang="en-US" dirty="0" smtClean="0"/>
              <a:t>Based on a study conducted through an introductory marketing class, Smith (2008) argues that </a:t>
            </a:r>
            <a:r>
              <a:rPr lang="en-US" b="1" dirty="0" smtClean="0"/>
              <a:t>“instructors’ grading time and effort, with a modicum of respect and kindness, yield more positive faculty-student interactions”</a:t>
            </a:r>
            <a:r>
              <a:rPr lang="en-US" dirty="0" smtClean="0"/>
              <a:t> (</a:t>
            </a:r>
            <a:r>
              <a:rPr lang="en-US" dirty="0" err="1" smtClean="0"/>
              <a:t>p</a:t>
            </a:r>
            <a:r>
              <a:rPr lang="en-US" dirty="0" smtClean="0"/>
              <a:t>. 330).</a:t>
            </a:r>
          </a:p>
          <a:p>
            <a:pPr marL="0">
              <a:buNone/>
            </a:pPr>
            <a:endParaRPr lang="en-US" dirty="0" smtClean="0"/>
          </a:p>
          <a:p>
            <a:pPr marL="0">
              <a:buNone/>
            </a:pP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err="1" smtClean="0"/>
              <a:t>GradeMark</a:t>
            </a:r>
            <a:r>
              <a:rPr lang="en-US" sz="3000" dirty="0" smtClean="0"/>
              <a:t> can help instructors provide the type of feedback on assignments that students find to be most effective. </a:t>
            </a:r>
            <a:endParaRPr lang="en-US" sz="3000" dirty="0" smtClean="0"/>
          </a:p>
        </p:txBody>
      </p:sp>
      <p:sp>
        <p:nvSpPr>
          <p:cNvPr id="3" name="Content Placeholder 2"/>
          <p:cNvSpPr>
            <a:spLocks noGrp="1"/>
          </p:cNvSpPr>
          <p:nvPr>
            <p:ph idx="1"/>
          </p:nvPr>
        </p:nvSpPr>
        <p:spPr>
          <a:xfrm>
            <a:off x="0" y="1544321"/>
            <a:ext cx="9011920" cy="5313680"/>
          </a:xfrm>
        </p:spPr>
        <p:txBody>
          <a:bodyPr>
            <a:normAutofit fontScale="77500" lnSpcReduction="20000"/>
          </a:bodyPr>
          <a:lstStyle/>
          <a:p>
            <a:endParaRPr lang="en-US" dirty="0" smtClean="0"/>
          </a:p>
          <a:p>
            <a:r>
              <a:rPr lang="en-US" dirty="0" smtClean="0"/>
              <a:t>Instructor’s can create, save, and reuse disciplinary-, course-, or assignment-specific comments to suggest improvements, remind students of learning goals, or provide students with examples.</a:t>
            </a:r>
          </a:p>
          <a:p>
            <a:endParaRPr lang="en-US" dirty="0" smtClean="0"/>
          </a:p>
          <a:p>
            <a:r>
              <a:rPr lang="en-US" dirty="0" smtClean="0"/>
              <a:t>Preloaded comments make it easy for instructors to give students feedback on common errors. </a:t>
            </a:r>
          </a:p>
          <a:p>
            <a:endParaRPr lang="en-US" dirty="0" smtClean="0"/>
          </a:p>
          <a:p>
            <a:r>
              <a:rPr lang="en-US" dirty="0" smtClean="0"/>
              <a:t>Instructors can include links to outside websites to help explain feedback, offer further guidance, or provide additional practice.</a:t>
            </a:r>
          </a:p>
          <a:p>
            <a:endParaRPr lang="en-US" dirty="0" smtClean="0"/>
          </a:p>
          <a:p>
            <a:r>
              <a:rPr lang="en-US" dirty="0" smtClean="0"/>
              <a:t>Instructors can build multiple comment banks to categorize different types of </a:t>
            </a:r>
            <a:r>
              <a:rPr lang="en-US" dirty="0" smtClean="0"/>
              <a:t>feedback</a:t>
            </a:r>
            <a:r>
              <a:rPr lang="en-US" dirty="0" smtClean="0"/>
              <a:t>, such </a:t>
            </a:r>
            <a:r>
              <a:rPr lang="en-US" dirty="0" smtClean="0"/>
              <a:t>as a bank </a:t>
            </a:r>
            <a:r>
              <a:rPr lang="en-US" dirty="0" smtClean="0"/>
              <a:t>of praise for</a:t>
            </a:r>
            <a:r>
              <a:rPr lang="en-US" dirty="0" smtClean="0"/>
              <a:t> “problem </a:t>
            </a:r>
            <a:r>
              <a:rPr lang="en-US" dirty="0" smtClean="0"/>
              <a:t>assignments</a:t>
            </a:r>
            <a:r>
              <a:rPr lang="en-US" dirty="0" smtClean="0"/>
              <a:t>,” </a:t>
            </a:r>
            <a:r>
              <a:rPr lang="en-US" dirty="0" smtClean="0"/>
              <a:t>which could facilitate more positive faculty-student interactions.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 name="Content Placeholder 22"/>
          <p:cNvSpPr>
            <a:spLocks noGrp="1"/>
          </p:cNvSpPr>
          <p:nvPr>
            <p:ph idx="1"/>
          </p:nvPr>
        </p:nvSpPr>
        <p:spPr/>
        <p:txBody>
          <a:bodyPr/>
          <a:lstStyle/>
          <a:p>
            <a:r>
              <a:rPr lang="en-US" dirty="0" smtClean="0"/>
              <a:t>Kimberley Clawson and Esther </a:t>
            </a:r>
            <a:r>
              <a:rPr lang="en-US" dirty="0" err="1" smtClean="0"/>
              <a:t>Geunat</a:t>
            </a:r>
            <a:r>
              <a:rPr lang="en-US" dirty="0" smtClean="0"/>
              <a:t> are here to share their experiences.</a:t>
            </a:r>
          </a:p>
          <a:p>
            <a:pPr>
              <a:buNone/>
            </a:pPr>
            <a:endParaRPr lang="en-US" dirty="0" smtClean="0"/>
          </a:p>
          <a:p>
            <a:r>
              <a:rPr lang="en-US" dirty="0" smtClean="0"/>
              <a:t> And Kim George is ready to guide you through set-up and customization.</a:t>
            </a:r>
          </a:p>
          <a:p>
            <a:pPr>
              <a:buNone/>
            </a:pPr>
            <a:endParaRPr lang="en-US" dirty="0"/>
          </a:p>
        </p:txBody>
      </p:sp>
      <p:sp>
        <p:nvSpPr>
          <p:cNvPr id="24" name="Title 23"/>
          <p:cNvSpPr>
            <a:spLocks noGrp="1"/>
          </p:cNvSpPr>
          <p:nvPr>
            <p:ph type="title"/>
          </p:nvPr>
        </p:nvSpPr>
        <p:spPr/>
        <p:txBody>
          <a:bodyPr>
            <a:normAutofit fontScale="90000"/>
          </a:bodyPr>
          <a:lstStyle/>
          <a:p>
            <a:r>
              <a:rPr lang="en-US" dirty="0" smtClean="0"/>
              <a:t>But you don’t have to take my word for it.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Find the Joy in Teaching.jpg"/>
          <p:cNvPicPr>
            <a:picLocks noGrp="1" noChangeAspect="1"/>
          </p:cNvPicPr>
          <p:nvPr>
            <p:ph sz="half" idx="4294967295"/>
          </p:nvPr>
        </p:nvPicPr>
        <p:blipFill>
          <a:blip r:embed="rId2"/>
          <a:srcRect t="-35995" b="-35995"/>
          <a:stretch>
            <a:fillRect/>
          </a:stretch>
        </p:blipFill>
        <p:spPr>
          <a:xfrm>
            <a:off x="5105400" y="2233613"/>
            <a:ext cx="4038600" cy="4624387"/>
          </a:xfrm>
        </p:spPr>
      </p:pic>
      <p:pic>
        <p:nvPicPr>
          <p:cNvPr id="7" name="Content Placeholder 6" descr="Woman Grading Papers.jpg"/>
          <p:cNvPicPr>
            <a:picLocks noGrp="1" noChangeAspect="1"/>
          </p:cNvPicPr>
          <p:nvPr>
            <p:ph sz="half" idx="4294967295"/>
          </p:nvPr>
        </p:nvPicPr>
        <p:blipFill>
          <a:blip r:embed="rId3"/>
          <a:srcRect t="-35879" b="-35879"/>
          <a:stretch>
            <a:fillRect/>
          </a:stretch>
        </p:blipFill>
        <p:spPr>
          <a:xfrm>
            <a:off x="0" y="2233613"/>
            <a:ext cx="4038600" cy="4624387"/>
          </a:xfrm>
        </p:spPr>
      </p:pic>
      <p:sp>
        <p:nvSpPr>
          <p:cNvPr id="18" name="Title 4"/>
          <p:cNvSpPr>
            <a:spLocks noGrp="1"/>
          </p:cNvSpPr>
          <p:nvPr>
            <p:ph type="title"/>
          </p:nvPr>
        </p:nvSpPr>
        <p:spPr>
          <a:xfrm>
            <a:off x="749808" y="937260"/>
            <a:ext cx="8013192" cy="1636776"/>
          </a:xfrm>
        </p:spPr>
        <p:txBody>
          <a:bodyPr>
            <a:noAutofit/>
          </a:bodyPr>
          <a:lstStyle/>
          <a:p>
            <a:r>
              <a:rPr lang="en-US" sz="2800" dirty="0" smtClean="0"/>
              <a:t>With their expertise, </a:t>
            </a:r>
            <a:r>
              <a:rPr lang="en-US" sz="2800" dirty="0" err="1" smtClean="0"/>
              <a:t>Turnitin</a:t>
            </a:r>
            <a:r>
              <a:rPr lang="en-US" sz="2800" dirty="0" smtClean="0"/>
              <a:t> </a:t>
            </a:r>
            <a:r>
              <a:rPr lang="en-US" sz="2800" dirty="0" err="1" smtClean="0"/>
              <a:t>GradeMark</a:t>
            </a:r>
            <a:r>
              <a:rPr lang="en-US" sz="2800" dirty="0" smtClean="0"/>
              <a:t>  can help you go</a:t>
            </a:r>
            <a:r>
              <a:rPr lang="en-US" sz="2800" dirty="0" smtClean="0">
                <a:solidFill>
                  <a:schemeClr val="accent1"/>
                </a:solidFill>
              </a:rPr>
              <a:t> from</a:t>
            </a:r>
            <a:r>
              <a:rPr lang="en-US" sz="2800" dirty="0" smtClean="0">
                <a:solidFill>
                  <a:schemeClr val="accent1"/>
                </a:solidFill>
              </a:rPr>
              <a:t> </a:t>
            </a:r>
            <a:r>
              <a:rPr lang="en-US" sz="2800" dirty="0" smtClean="0">
                <a:solidFill>
                  <a:srgbClr val="FFFFFF"/>
                </a:solidFill>
              </a:rPr>
              <a:t>woeful</a:t>
            </a:r>
            <a:r>
              <a:rPr lang="en-US" sz="2800" dirty="0" smtClean="0">
                <a:solidFill>
                  <a:srgbClr val="FFFFFF"/>
                </a:solidFill>
              </a:rPr>
              <a:t> </a:t>
            </a:r>
            <a:r>
              <a:rPr lang="en-US" sz="2800" dirty="0" smtClean="0">
                <a:solidFill>
                  <a:srgbClr val="F0AD00"/>
                </a:solidFill>
              </a:rPr>
              <a:t>to</a:t>
            </a:r>
            <a:r>
              <a:rPr lang="en-US" sz="2800" dirty="0" smtClean="0">
                <a:solidFill>
                  <a:srgbClr val="FFFFFF"/>
                </a:solidFill>
              </a:rPr>
              <a:t> hopeful. </a:t>
            </a: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References</a:t>
            </a:r>
            <a:endParaRPr lang="en-US" dirty="0"/>
          </a:p>
        </p:txBody>
      </p:sp>
      <p:sp>
        <p:nvSpPr>
          <p:cNvPr id="5" name="Content Placeholder 4"/>
          <p:cNvSpPr>
            <a:spLocks noGrp="1"/>
          </p:cNvSpPr>
          <p:nvPr>
            <p:ph idx="1"/>
          </p:nvPr>
        </p:nvSpPr>
        <p:spPr/>
        <p:txBody>
          <a:bodyPr>
            <a:normAutofit fontScale="62500" lnSpcReduction="20000"/>
          </a:bodyPr>
          <a:lstStyle/>
          <a:p>
            <a:pPr>
              <a:buNone/>
            </a:pPr>
            <a:r>
              <a:rPr lang="en-US" dirty="0" smtClean="0"/>
              <a:t>Ball, E. (2009). A participatory action research study on handwritten annotation feedback and its impact on staff and students. </a:t>
            </a:r>
            <a:r>
              <a:rPr lang="en-US" i="1" dirty="0" smtClean="0"/>
              <a:t>Systemic Practice &amp; Action Research</a:t>
            </a:r>
            <a:r>
              <a:rPr lang="en-US" dirty="0" smtClean="0"/>
              <a:t>, </a:t>
            </a:r>
            <a:r>
              <a:rPr lang="en-US" i="1" dirty="0" smtClean="0"/>
              <a:t>22</a:t>
            </a:r>
            <a:r>
              <a:rPr lang="en-US" dirty="0" smtClean="0"/>
              <a:t>(2), 111-124. doi:10.1007/s11213-008-9116-6</a:t>
            </a:r>
          </a:p>
          <a:p>
            <a:pPr>
              <a:buNone/>
            </a:pPr>
            <a:r>
              <a:rPr lang="en-US" dirty="0" smtClean="0"/>
              <a:t> </a:t>
            </a:r>
          </a:p>
          <a:p>
            <a:pPr>
              <a:buNone/>
            </a:pPr>
            <a:r>
              <a:rPr lang="en-US" dirty="0" smtClean="0"/>
              <a:t>Holmes, L. E., &amp; Smith, L. J. (2003). Student evaluations of faculty grading methods. </a:t>
            </a:r>
            <a:r>
              <a:rPr lang="en-US" i="1" dirty="0" smtClean="0"/>
              <a:t>Journal of Education for Business</a:t>
            </a:r>
            <a:r>
              <a:rPr lang="en-US" dirty="0" smtClean="0"/>
              <a:t>, </a:t>
            </a:r>
            <a:r>
              <a:rPr lang="en-US" i="1" dirty="0" smtClean="0"/>
              <a:t>78</a:t>
            </a:r>
            <a:r>
              <a:rPr lang="en-US" dirty="0" smtClean="0"/>
              <a:t>(6), 318-323.</a:t>
            </a:r>
          </a:p>
          <a:p>
            <a:pPr>
              <a:buNone/>
            </a:pPr>
            <a:r>
              <a:rPr lang="en-US" dirty="0" smtClean="0"/>
              <a:t> </a:t>
            </a:r>
          </a:p>
          <a:p>
            <a:pPr>
              <a:buNone/>
            </a:pPr>
            <a:r>
              <a:rPr lang="en-US" dirty="0" smtClean="0"/>
              <a:t>Smith, L. J. (2008). Grading written projects: What approaches do students find most helpful? </a:t>
            </a:r>
            <a:r>
              <a:rPr lang="en-US" i="1" dirty="0" smtClean="0"/>
              <a:t>Journal of Education for Business</a:t>
            </a:r>
            <a:r>
              <a:rPr lang="en-US" dirty="0" smtClean="0"/>
              <a:t>, </a:t>
            </a:r>
            <a:r>
              <a:rPr lang="en-US" i="1" dirty="0" smtClean="0"/>
              <a:t>83</a:t>
            </a:r>
            <a:r>
              <a:rPr lang="en-US" dirty="0" smtClean="0"/>
              <a:t>(6), 325-</a:t>
            </a:r>
            <a:r>
              <a:rPr lang="en-US" smtClean="0"/>
              <a:t>330</a:t>
            </a:r>
            <a:r>
              <a:rPr lang="en-US" smtClean="0"/>
              <a:t>.</a:t>
            </a:r>
          </a:p>
          <a:p>
            <a:pPr>
              <a:buNone/>
            </a:pPr>
            <a:r>
              <a:rPr lang="en-US" dirty="0" smtClean="0"/>
              <a:t> </a:t>
            </a:r>
          </a:p>
          <a:p>
            <a:pPr>
              <a:buNone/>
            </a:pPr>
            <a:r>
              <a:rPr lang="en-US" dirty="0" err="1" smtClean="0"/>
              <a:t>Tupa</a:t>
            </a:r>
            <a:r>
              <a:rPr lang="en-US" dirty="0" smtClean="0"/>
              <a:t>, S., &amp; </a:t>
            </a:r>
            <a:r>
              <a:rPr lang="en-US" dirty="0" err="1" smtClean="0"/>
              <a:t>Balibalos</a:t>
            </a:r>
            <a:r>
              <a:rPr lang="en-US" dirty="0" smtClean="0"/>
              <a:t> K. (2016) Instructor feedback writ large: Student perceptions on effective feedback [Video webinar]. Retrieved from </a:t>
            </a:r>
            <a:r>
              <a:rPr lang="en-US" dirty="0" err="1" smtClean="0"/>
              <a:t>http://go.turnitin.com/webcast/student-feedback-study?_ga</a:t>
            </a:r>
            <a:r>
              <a:rPr lang="en-US" dirty="0" smtClean="0"/>
              <a:t>=1.195939884.1220200496.1481818336</a:t>
            </a:r>
          </a:p>
          <a:p>
            <a:pPr>
              <a:buNone/>
            </a:pPr>
            <a:r>
              <a:rPr lang="en-US" dirty="0" smtClean="0"/>
              <a:t> </a:t>
            </a:r>
          </a:p>
          <a:p>
            <a:pPr>
              <a:buNone/>
            </a:pPr>
            <a:r>
              <a:rPr lang="en-US" dirty="0" err="1" smtClean="0"/>
              <a:t>Turnitin</a:t>
            </a:r>
            <a:r>
              <a:rPr lang="en-US" dirty="0" smtClean="0"/>
              <a:t>. (2015) Instructor feedback writ large: Student perceptions on effective feedback. Retrieved from </a:t>
            </a:r>
            <a:r>
              <a:rPr lang="en-US" dirty="0" err="1" smtClean="0"/>
              <a:t>http://go.turnitin.com/paper/student-perceptions-on-effective-feedback</a:t>
            </a:r>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501</TotalTime>
  <Words>1123</Words>
  <Application>Microsoft Macintosh PowerPoint</Application>
  <PresentationFormat>On-screen Show (4:3)</PresentationFormat>
  <Paragraphs>71</Paragraphs>
  <Slides>21</Slides>
  <Notes>0</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Module</vt:lpstr>
      <vt:lpstr>Slide 1</vt:lpstr>
      <vt:lpstr>Are you tired of postponing  assignments because you fall behind on grading?</vt:lpstr>
      <vt:lpstr>Do you feel stressed out by the mere thought of giving students feedback on written assignments? </vt:lpstr>
      <vt:lpstr>Halfway through the semester, are you buried in piles of ungraded papers?</vt:lpstr>
      <vt:lpstr>Do your graded papers resemble a crime scene?</vt:lpstr>
      <vt:lpstr>Have handwritten comments caused you cramps? </vt:lpstr>
      <vt:lpstr>Or left students frustrated by your penmanship? </vt:lpstr>
      <vt:lpstr>Then it may be time for you to trade in your red pen for Turnitin GradeMark to help you conquer the stack! </vt:lpstr>
      <vt:lpstr>What is Grademark?</vt:lpstr>
      <vt:lpstr>Workshop Objectives</vt:lpstr>
      <vt:lpstr>Workshop Overview</vt:lpstr>
      <vt:lpstr>Summary of Research Conducted by Turnitin</vt:lpstr>
      <vt:lpstr>Summary of Research Conducted by Turnitin</vt:lpstr>
      <vt:lpstr>Summary of Research Conducted by Turnitin</vt:lpstr>
      <vt:lpstr>Summary of Research from Journals Outside of Liberal Arts</vt:lpstr>
      <vt:lpstr>Summary of Research from Journals Outside of Liberal Arts</vt:lpstr>
      <vt:lpstr>Summary of Research from Journals Outside of Liberal Arts</vt:lpstr>
      <vt:lpstr>GradeMark can help instructors provide the type of feedback on assignments that students find to be most effective. </vt:lpstr>
      <vt:lpstr>But you don’t have to take my word for it.</vt:lpstr>
      <vt:lpstr>With their expertise, Turnitin GradeMark  can help you go from woeful to hopeful.  </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sdf</dc:title>
  <dc:creator>Christopher J. Krejci, PhD</dc:creator>
  <cp:lastModifiedBy>Christopher J. Krejci, PhD</cp:lastModifiedBy>
  <cp:revision>26</cp:revision>
  <dcterms:created xsi:type="dcterms:W3CDTF">2017-01-10T01:52:37Z</dcterms:created>
  <dcterms:modified xsi:type="dcterms:W3CDTF">2017-01-10T02:17:01Z</dcterms:modified>
</cp:coreProperties>
</file>